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ming_vb_vs_gibbs_ba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2_tau_u_overla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3_tau_u_overla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 b="1"/>
            </a:pPr>
            <a:r>
              <a:t>Parameter Types: What Can We Measure?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600"/>
              </a:spcAft>
              <a:defRPr sz="1800" b="1"/>
            </a:pPr>
            <a:r>
              <a:t>Fixed Effects (β)</a:t>
            </a:r>
          </a:p>
          <a:p>
            <a:pPr lvl="1">
              <a:spcAft>
                <a:spcPts val="300"/>
              </a:spcAft>
              <a:defRPr sz="1400"/>
            </a:pPr>
            <a:r>
              <a:t>Direct impact of predictors on outcomes</a:t>
            </a:r>
          </a:p>
          <a:p>
            <a:pPr lvl="1">
              <a:spcAft>
                <a:spcPts val="300"/>
              </a:spcAft>
              <a:defRPr sz="1400"/>
            </a:pPr>
            <a:r>
              <a:t>Predict individual outcomes and estimate effect sizes</a:t>
            </a:r>
          </a:p>
          <a:p>
            <a:pPr lvl="1">
              <a:spcAft>
                <a:spcPts val="300"/>
              </a:spcAft>
              <a:defRPr sz="1400"/>
            </a:pPr>
            <a:r>
              <a:t>Answer: 'How much does X change Y?'</a:t>
            </a:r>
          </a:p>
          <a:p>
            <a:pPr lvl="1">
              <a:spcAft>
                <a:spcPts val="300"/>
              </a:spcAft>
              <a:defRPr sz="1400"/>
            </a:pPr>
            <a:r>
              <a:t>VI Performance: Excellent to Good (0.85-0.95)</a:t>
            </a:r>
          </a:p>
          <a:p>
            <a:pPr>
              <a:spcAft>
                <a:spcPts val="600"/>
              </a:spcAft>
              <a:defRPr sz="1800" b="1"/>
            </a:pPr>
            <a:r>
              <a:t>Observation Variance (τ_e or σ²)</a:t>
            </a:r>
          </a:p>
          <a:p>
            <a:pPr lvl="1">
              <a:spcAft>
                <a:spcPts val="300"/>
              </a:spcAft>
              <a:defRPr sz="1400"/>
            </a:pPr>
            <a:r>
              <a:t>Residual variation within groups</a:t>
            </a:r>
          </a:p>
          <a:p>
            <a:pPr lvl="1">
              <a:spcAft>
                <a:spcPts val="300"/>
              </a:spcAft>
              <a:defRPr sz="1400"/>
            </a:pPr>
            <a:r>
              <a:t>Assess model fit and prediction uncertainty</a:t>
            </a:r>
          </a:p>
          <a:p>
            <a:pPr lvl="1">
              <a:spcAft>
                <a:spcPts val="300"/>
              </a:spcAft>
              <a:defRPr sz="1400"/>
            </a:pPr>
            <a:r>
              <a:t>Answer: 'How precise are our predictions?'</a:t>
            </a:r>
          </a:p>
          <a:p>
            <a:pPr lvl="1">
              <a:spcAft>
                <a:spcPts val="300"/>
              </a:spcAft>
              <a:defRPr sz="1400"/>
            </a:pPr>
            <a:r>
              <a:t>VI Performance: Good to Moderate (0.75-0.85)</a:t>
            </a:r>
          </a:p>
          <a:p>
            <a:pPr>
              <a:spcAft>
                <a:spcPts val="600"/>
              </a:spcAft>
              <a:defRPr sz="1800" b="1"/>
            </a:pPr>
            <a:r>
              <a:t>Variance Components (τ_u or σ²_u)</a:t>
            </a:r>
          </a:p>
          <a:p>
            <a:pPr lvl="1">
              <a:spcAft>
                <a:spcPts val="300"/>
              </a:spcAft>
              <a:defRPr sz="1400"/>
            </a:pPr>
            <a:r>
              <a:t>Between-group heterogeneity in hierarchical models</a:t>
            </a:r>
          </a:p>
          <a:p>
            <a:pPr lvl="1">
              <a:spcAft>
                <a:spcPts val="300"/>
              </a:spcAft>
              <a:defRPr sz="1400"/>
            </a:pPr>
            <a:r>
              <a:t>Assess if groups meaningfully differ</a:t>
            </a:r>
          </a:p>
          <a:p>
            <a:pPr lvl="1">
              <a:spcAft>
                <a:spcPts val="300"/>
              </a:spcAft>
              <a:defRPr sz="1400"/>
            </a:pPr>
            <a:r>
              <a:t>Answer: 'Do groups actually differ from each other?'</a:t>
            </a:r>
          </a:p>
          <a:p>
            <a:pPr lvl="1">
              <a:spcAft>
                <a:spcPts val="300"/>
              </a:spcAft>
              <a:defRPr sz="1400"/>
            </a:pPr>
            <a:r>
              <a:t>VI Performance: Poor to Very Poor (0.40-0.70)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 b="1"/>
            </a:pPr>
            <a:r>
              <a:t>Model Capabilities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600"/>
              </a:spcAft>
              <a:defRPr sz="1800" b="1"/>
            </a:pPr>
            <a:r>
              <a:t>Model 1 (Linear Regression)</a:t>
            </a:r>
          </a:p>
          <a:p>
            <a:pPr lvl="1">
              <a:spcAft>
                <a:spcPts val="300"/>
              </a:spcAft>
              <a:defRPr sz="1400"/>
            </a:pPr>
            <a:r>
              <a:t>✓ Excellent for fixed effects (0.90-0.95)</a:t>
            </a:r>
          </a:p>
          <a:p>
            <a:pPr lvl="1">
              <a:spcAft>
                <a:spcPts val="300"/>
              </a:spcAft>
              <a:defRPr sz="1400"/>
            </a:pPr>
            <a:r>
              <a:t>✓ Good for observation variance (0.80-0.85)</a:t>
            </a:r>
          </a:p>
          <a:p>
            <a:pPr lvl="1">
              <a:spcAft>
                <a:spcPts val="300"/>
              </a:spcAft>
              <a:defRPr sz="1400"/>
            </a:pPr>
            <a:r>
              <a:t>✗ Cannot estimate variance components (no hierarchical structure)</a:t>
            </a:r>
          </a:p>
          <a:p>
            <a:pPr lvl="1">
              <a:spcAft>
                <a:spcPts val="300"/>
              </a:spcAft>
              <a:defRPr sz="1400"/>
            </a:pPr>
            <a:r>
              <a:t>Best for: Simple predictions without grouping</a:t>
            </a:r>
          </a:p>
          <a:p>
            <a:pPr>
              <a:spcAft>
                <a:spcPts val="600"/>
              </a:spcAft>
              <a:defRPr sz="1800" b="1"/>
            </a:pPr>
            <a:r>
              <a:t>Model 2 (Hierarchical Linear)</a:t>
            </a:r>
          </a:p>
          <a:p>
            <a:pPr lvl="1">
              <a:spcAft>
                <a:spcPts val="300"/>
              </a:spcAft>
              <a:defRPr sz="1400"/>
            </a:pPr>
            <a:r>
              <a:t>✓ Good for fixed effects across all configurations</a:t>
            </a:r>
          </a:p>
          <a:p>
            <a:pPr lvl="1">
              <a:spcAft>
                <a:spcPts val="300"/>
              </a:spcAft>
              <a:defRPr sz="1400"/>
            </a:pPr>
            <a:r>
              <a:t>✓ Handles grouped/clustered data</a:t>
            </a:r>
          </a:p>
          <a:p>
            <a:pPr lvl="1">
              <a:spcAft>
                <a:spcPts val="300"/>
              </a:spcAft>
              <a:defRPr sz="1400"/>
            </a:pPr>
            <a:r>
              <a:t>⚠ Performance degrades with more groups (Q=5 better than Q=100)</a:t>
            </a:r>
          </a:p>
          <a:p>
            <a:pPr lvl="1">
              <a:spcAft>
                <a:spcPts val="300"/>
              </a:spcAft>
              <a:defRPr sz="1400"/>
            </a:pPr>
            <a:r>
              <a:t>✗ Poor variance component estimation at large Q</a:t>
            </a:r>
          </a:p>
          <a:p>
            <a:pPr lvl="1">
              <a:spcAft>
                <a:spcPts val="300"/>
              </a:spcAft>
              <a:defRPr sz="1400"/>
            </a:pPr>
            <a:r>
              <a:t>Trade-off: 30-50% too narrow intervals for τ_u</a:t>
            </a:r>
          </a:p>
          <a:p>
            <a:pPr>
              <a:spcAft>
                <a:spcPts val="600"/>
              </a:spcAft>
              <a:defRPr sz="1800" b="1"/>
            </a:pPr>
            <a:r>
              <a:t>Model 3 (Hierarchical Logistic)</a:t>
            </a:r>
          </a:p>
          <a:p>
            <a:pPr lvl="1">
              <a:spcAft>
                <a:spcPts val="300"/>
              </a:spcAft>
              <a:defRPr sz="1400"/>
            </a:pPr>
            <a:r>
              <a:t>✓ Good for fixed effects (binary outcomes)</a:t>
            </a:r>
          </a:p>
          <a:p>
            <a:pPr lvl="1">
              <a:spcAft>
                <a:spcPts val="300"/>
              </a:spcAft>
              <a:defRPr sz="1400"/>
            </a:pPr>
            <a:r>
              <a:t>✓ Provides probability predictions</a:t>
            </a:r>
          </a:p>
          <a:p>
            <a:pPr lvl="1">
              <a:spcAft>
                <a:spcPts val="300"/>
              </a:spcAft>
              <a:defRPr sz="1400"/>
            </a:pPr>
            <a:r>
              <a:t>✗ Very poor for variance components (0.40-0.60)</a:t>
            </a:r>
          </a:p>
          <a:p>
            <a:pPr lvl="1">
              <a:spcAft>
                <a:spcPts val="300"/>
              </a:spcAft>
              <a:defRPr sz="1400"/>
            </a:pPr>
            <a:r>
              <a:t>Critical: Do not trust VI for random effects variance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 b="1"/>
            </a:pPr>
            <a:r>
              <a:t>Key Findings: The VI Reliability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600"/>
              </a:spcAft>
              <a:defRPr sz="1800" b="1"/>
            </a:pPr>
            <a:r>
              <a:t>Parameter-Selective Failure</a:t>
            </a:r>
          </a:p>
          <a:p>
            <a:pPr lvl="1">
              <a:spcAft>
                <a:spcPts val="300"/>
              </a:spcAft>
              <a:defRPr sz="1400"/>
            </a:pPr>
            <a:r>
              <a:t>Fixed effects (β): 85-95% of correct width → VI reliable</a:t>
            </a:r>
          </a:p>
          <a:p>
            <a:pPr lvl="1">
              <a:spcAft>
                <a:spcPts val="300"/>
              </a:spcAft>
              <a:defRPr sz="1400"/>
            </a:pPr>
            <a:r>
              <a:t>Observation variance (τ_e): 75-85% of correct width → VI acceptable</a:t>
            </a:r>
          </a:p>
          <a:p>
            <a:pPr lvl="1">
              <a:spcAft>
                <a:spcPts val="300"/>
              </a:spcAft>
              <a:defRPr sz="1400"/>
            </a:pPr>
            <a:r>
              <a:t>Variance components (τ_u): 40-70% of correct width → VI unreliable</a:t>
            </a:r>
          </a:p>
          <a:p>
            <a:pPr lvl="1">
              <a:spcAft>
                <a:spcPts val="300"/>
              </a:spcAft>
              <a:defRPr sz="1400"/>
            </a:pPr>
            <a:r>
              <a:t>Pattern: VI fails selectively as you move up the hierarchy</a:t>
            </a:r>
          </a:p>
          <a:p>
            <a:pPr>
              <a:spcAft>
                <a:spcPts val="600"/>
              </a:spcAft>
              <a:defRPr sz="1800" b="1"/>
            </a:pPr>
            <a:r>
              <a:t>Sample Size Effects</a:t>
            </a:r>
          </a:p>
          <a:p>
            <a:pPr lvl="1">
              <a:spcAft>
                <a:spcPts val="300"/>
              </a:spcAft>
              <a:defRPr sz="1400"/>
            </a:pPr>
            <a:r>
              <a:t>M2_Q5 (5 groups): Moderate performance for τ_u (0.75)</a:t>
            </a:r>
          </a:p>
          <a:p>
            <a:pPr lvl="1">
              <a:spcAft>
                <a:spcPts val="300"/>
              </a:spcAft>
              <a:defRPr sz="1400"/>
            </a:pPr>
            <a:r>
              <a:t>M2_Q20 (20 groups): Caution required for τ_u (0.67)</a:t>
            </a:r>
          </a:p>
          <a:p>
            <a:pPr lvl="1">
              <a:spcAft>
                <a:spcPts val="300"/>
              </a:spcAft>
              <a:defRPr sz="1400"/>
            </a:pPr>
            <a:r>
              <a:t>M2_Q100 (100 groups): Poor performance for τ_u (0.52)</a:t>
            </a:r>
          </a:p>
          <a:p>
            <a:pPr lvl="1">
              <a:spcAft>
                <a:spcPts val="300"/>
              </a:spcAft>
              <a:defRPr sz="1400"/>
            </a:pPr>
            <a:r>
              <a:t>Larger hierarchical structures amplify under-dispersion</a:t>
            </a:r>
          </a:p>
          <a:p>
            <a:pPr>
              <a:spcAft>
                <a:spcPts val="600"/>
              </a:spcAft>
              <a:defRPr sz="1800" b="1"/>
            </a:pPr>
            <a:r>
              <a:t>Speed vs Accuracy Trade-off</a:t>
            </a:r>
          </a:p>
          <a:p>
            <a:pPr lvl="1">
              <a:spcAft>
                <a:spcPts val="300"/>
              </a:spcAft>
              <a:defRPr sz="1400"/>
            </a:pPr>
            <a:r>
              <a:t>VI provides ~100-150× speedup over HMC</a:t>
            </a:r>
          </a:p>
          <a:p>
            <a:pPr lvl="1">
              <a:spcAft>
                <a:spcPts val="300"/>
              </a:spcAft>
              <a:defRPr sz="1400"/>
            </a:pPr>
            <a:r>
              <a:t>Fixed effects remain reliable despite speedup</a:t>
            </a:r>
          </a:p>
          <a:p>
            <a:pPr lvl="1">
              <a:spcAft>
                <a:spcPts val="300"/>
              </a:spcAft>
              <a:defRPr sz="1400"/>
            </a:pPr>
            <a:r>
              <a:t>Variance components sacrifice accuracy for speed</a:t>
            </a:r>
          </a:p>
          <a:p>
            <a:pPr lvl="1">
              <a:spcAft>
                <a:spcPts val="300"/>
              </a:spcAft>
              <a:defRPr sz="1400"/>
            </a:pPr>
            <a:r>
              <a:t>Must choose: fast inference or accurate uncertainty?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 b="1"/>
            </a:pPr>
            <a:r>
              <a:t>Practical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600"/>
              </a:spcAft>
              <a:defRPr sz="1800" b="1"/>
            </a:pPr>
            <a:r>
              <a:t>When to Use VI Confidently</a:t>
            </a:r>
          </a:p>
          <a:p>
            <a:pPr lvl="1">
              <a:spcAft>
                <a:spcPts val="300"/>
              </a:spcAft>
              <a:defRPr sz="1400"/>
            </a:pPr>
            <a:r>
              <a:t>Model 1 for any purpose</a:t>
            </a:r>
          </a:p>
          <a:p>
            <a:pPr lvl="1">
              <a:spcAft>
                <a:spcPts val="300"/>
              </a:spcAft>
              <a:defRPr sz="1400"/>
            </a:pPr>
            <a:r>
              <a:t>Model 2/3 for fixed effects and predictions</a:t>
            </a:r>
          </a:p>
          <a:p>
            <a:pPr lvl="1">
              <a:spcAft>
                <a:spcPts val="300"/>
              </a:spcAft>
              <a:defRPr sz="1400"/>
            </a:pPr>
            <a:r>
              <a:t>Exploratory analysis requiring fast iteration</a:t>
            </a:r>
          </a:p>
          <a:p>
            <a:pPr lvl="1">
              <a:spcAft>
                <a:spcPts val="300"/>
              </a:spcAft>
              <a:defRPr sz="1400"/>
            </a:pPr>
            <a:r>
              <a:t>When computational resources are limited</a:t>
            </a:r>
          </a:p>
          <a:p>
            <a:pPr>
              <a:spcAft>
                <a:spcPts val="600"/>
              </a:spcAft>
              <a:defRPr sz="1800" b="1"/>
            </a:pPr>
            <a:r>
              <a:t>When to Use HMC Instead</a:t>
            </a:r>
          </a:p>
          <a:p>
            <a:pPr lvl="1">
              <a:spcAft>
                <a:spcPts val="300"/>
              </a:spcAft>
              <a:defRPr sz="1400"/>
            </a:pPr>
            <a:r>
              <a:t>Model 2/3 for variance component inference</a:t>
            </a:r>
          </a:p>
          <a:p>
            <a:pPr lvl="1">
              <a:spcAft>
                <a:spcPts val="300"/>
              </a:spcAft>
              <a:defRPr sz="1400"/>
            </a:pPr>
            <a:r>
              <a:t>Critical decisions about between-group variation</a:t>
            </a:r>
          </a:p>
          <a:p>
            <a:pPr lvl="1">
              <a:spcAft>
                <a:spcPts val="300"/>
              </a:spcAft>
              <a:defRPr sz="1400"/>
            </a:pPr>
            <a:r>
              <a:t>Questions like 'How much do groups differ?'</a:t>
            </a:r>
          </a:p>
          <a:p>
            <a:pPr lvl="1">
              <a:spcAft>
                <a:spcPts val="300"/>
              </a:spcAft>
              <a:defRPr sz="1400"/>
            </a:pPr>
            <a:r>
              <a:t>Regulatory requirements or high-stakes inference</a:t>
            </a:r>
          </a:p>
          <a:p>
            <a:pPr>
              <a:spcAft>
                <a:spcPts val="600"/>
              </a:spcAft>
              <a:defRPr sz="1800" b="1"/>
            </a:pPr>
            <a:r>
              <a:t>Hybrid Approach</a:t>
            </a:r>
          </a:p>
          <a:p>
            <a:pPr lvl="1">
              <a:spcAft>
                <a:spcPts val="300"/>
              </a:spcAft>
              <a:defRPr sz="1400"/>
            </a:pPr>
            <a:r>
              <a:t>Use VI for initial exploration and fixed effects</a:t>
            </a:r>
          </a:p>
          <a:p>
            <a:pPr lvl="1">
              <a:spcAft>
                <a:spcPts val="300"/>
              </a:spcAft>
              <a:defRPr sz="1400"/>
            </a:pPr>
            <a:r>
              <a:t>Verify variance components with HMC spot-checks</a:t>
            </a:r>
          </a:p>
          <a:p>
            <a:pPr lvl="1">
              <a:spcAft>
                <a:spcPts val="300"/>
              </a:spcAft>
              <a:defRPr sz="1400"/>
            </a:pPr>
            <a:r>
              <a:t>Document which parameters used which method</a:t>
            </a:r>
          </a:p>
          <a:p>
            <a:pPr lvl="1">
              <a:spcAft>
                <a:spcPts val="300"/>
              </a:spcAft>
              <a:defRPr sz="1400"/>
            </a:pPr>
            <a:r>
              <a:t>Practical rule: VI for means, HMC for variances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 b="1"/>
            </a:pPr>
            <a:r>
              <a:t>Real-World Example: Housing Prices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600"/>
              </a:spcAft>
              <a:defRPr sz="1800" b="1"/>
            </a:pPr>
            <a:r>
              <a:t>Question 1: Effect of Room Size</a:t>
            </a:r>
          </a:p>
          <a:p>
            <a:pPr lvl="1">
              <a:spcAft>
                <a:spcPts val="300"/>
              </a:spcAft>
              <a:defRPr sz="1400"/>
            </a:pPr>
            <a:r>
              <a:t>Uses fixed effect (β_rm)</a:t>
            </a:r>
          </a:p>
          <a:p>
            <a:pPr lvl="1">
              <a:spcAft>
                <a:spcPts val="300"/>
              </a:spcAft>
              <a:defRPr sz="1400"/>
            </a:pPr>
            <a:r>
              <a:t>VI estimate: β = 3.2 [2.8, 3.6]</a:t>
            </a:r>
          </a:p>
          <a:p>
            <a:pPr lvl="1">
              <a:spcAft>
                <a:spcPts val="300"/>
              </a:spcAft>
              <a:defRPr sz="1400"/>
            </a:pPr>
            <a:r>
              <a:t>HMC estimate: β = 3.2 [2.7, 3.7]</a:t>
            </a:r>
          </a:p>
          <a:p>
            <a:pPr lvl="1">
              <a:spcAft>
                <a:spcPts val="300"/>
              </a:spcAft>
              <a:defRPr sz="1400"/>
            </a:pPr>
            <a:r>
              <a:t>Conclusion: VI reliable for predictions</a:t>
            </a:r>
          </a:p>
          <a:p>
            <a:pPr>
              <a:spcAft>
                <a:spcPts val="600"/>
              </a:spcAft>
              <a:defRPr sz="1800" b="1"/>
            </a:pPr>
            <a:r>
              <a:t>Question 2: Neighbourhood Variation</a:t>
            </a:r>
          </a:p>
          <a:p>
            <a:pPr lvl="1">
              <a:spcAft>
                <a:spcPts val="300"/>
              </a:spcAft>
              <a:defRPr sz="1400"/>
            </a:pPr>
            <a:r>
              <a:t>Uses variance component (τ_u)</a:t>
            </a:r>
          </a:p>
          <a:p>
            <a:pPr lvl="1">
              <a:spcAft>
                <a:spcPts val="300"/>
              </a:spcAft>
              <a:defRPr sz="1400"/>
            </a:pPr>
            <a:r>
              <a:t>VI estimate: τ_u = 0.5 [0.4, 0.6] ← 40% too narrow</a:t>
            </a:r>
          </a:p>
          <a:p>
            <a:pPr lvl="1">
              <a:spcAft>
                <a:spcPts val="300"/>
              </a:spcAft>
              <a:defRPr sz="1400"/>
            </a:pPr>
            <a:r>
              <a:t>HMC estimate: τ_u = 0.5 [0.3, 0.8] ← realistic</a:t>
            </a:r>
          </a:p>
          <a:p>
            <a:pPr lvl="1">
              <a:spcAft>
                <a:spcPts val="300"/>
              </a:spcAft>
              <a:defRPr sz="1400"/>
            </a:pPr>
            <a:r>
              <a:t>Conclusion: VI unreliable for between-group inference</a:t>
            </a:r>
          </a:p>
          <a:p>
            <a:pPr>
              <a:spcAft>
                <a:spcPts val="600"/>
              </a:spcAft>
              <a:defRPr sz="1800" b="1"/>
            </a:pPr>
            <a:r>
              <a:t>Key Insight</a:t>
            </a:r>
          </a:p>
          <a:p>
            <a:pPr lvl="1">
              <a:spcAft>
                <a:spcPts val="300"/>
              </a:spcAft>
              <a:defRPr sz="1400"/>
            </a:pPr>
            <a:r>
              <a:t>Same model, different reliability by parameter</a:t>
            </a:r>
          </a:p>
          <a:p>
            <a:pPr lvl="1">
              <a:spcAft>
                <a:spcPts val="300"/>
              </a:spcAft>
              <a:defRPr sz="1400"/>
            </a:pPr>
            <a:r>
              <a:t>Must match method to question being asked</a:t>
            </a:r>
          </a:p>
          <a:p>
            <a:pPr lvl="1">
              <a:spcAft>
                <a:spcPts val="300"/>
              </a:spcAft>
              <a:defRPr sz="1400"/>
            </a:pPr>
            <a:r>
              <a:t>Speed advantage only valuable if answer is trustworthy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I-V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tle_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-space-visual-fixed-twice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ming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mparison_sd_ratios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odel_rating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odel_rating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